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5" r:id="rId5"/>
    <p:sldMasterId id="2147483658" r:id="rId6"/>
    <p:sldMasterId id="2147483669" r:id="rId7"/>
    <p:sldMasterId id="2147483660" r:id="rId8"/>
    <p:sldMasterId id="2147483666" r:id="rId9"/>
    <p:sldMasterId id="2147483671" r:id="rId10"/>
    <p:sldMasterId id="2147483673" r:id="rId11"/>
  </p:sldMasterIdLst>
  <p:sldIdLst>
    <p:sldId id="256" r:id="rId12"/>
    <p:sldId id="257" r:id="rId13"/>
    <p:sldId id="271" r:id="rId14"/>
    <p:sldId id="272" r:id="rId15"/>
    <p:sldId id="273" r:id="rId16"/>
    <p:sldId id="274" r:id="rId17"/>
    <p:sldId id="275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7.png"/><Relationship Id="rId4" Type="http://schemas.openxmlformats.org/officeDocument/2006/relationships/image" Target="../media/image9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9.jpe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0.png"/><Relationship Id="rId4" Type="http://schemas.openxmlformats.org/officeDocument/2006/relationships/image" Target="../media/image18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#WORK\### работы\##Бекар\Переверстка NAI Becar\1Презентация\podl3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alphaModFix amt="85000"/>
          </a:blip>
          <a:srcRect l="58964" b="1639"/>
          <a:stretch>
            <a:fillRect/>
          </a:stretch>
        </p:blipFill>
        <p:spPr>
          <a:xfrm>
            <a:off x="0" y="762000"/>
            <a:ext cx="1902209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66200" y="762000"/>
            <a:ext cx="5191080" cy="135421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NAI Global</a:t>
            </a:r>
            <a:br>
              <a:rPr lang="en-US" dirty="0" smtClean="0"/>
            </a:br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66200" y="2275801"/>
            <a:ext cx="6400800" cy="307777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Author/Speaker/Subtitle Here</a:t>
            </a:r>
            <a:endParaRPr lang="en-US" dirty="0"/>
          </a:p>
        </p:txBody>
      </p:sp>
      <p:pic>
        <p:nvPicPr>
          <p:cNvPr id="12" name="Picture 5" descr="D:\#WORK\### работы\##Бекар\буклета NAI Becar\NAI Becar Logo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9000" y="457200"/>
            <a:ext cx="1524001" cy="35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116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#WORK\### работы\##Бекар\Переверстка NAI Becar\1Презентация\red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6275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0292" y="520402"/>
            <a:ext cx="4734631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sz="3600" dirty="0">
              <a:solidFill>
                <a:srgbClr val="D03237"/>
              </a:solidFill>
              <a:latin typeface="Centennial LT Std 45 Light"/>
              <a:cs typeface="Centennial LT Std 45 Ligh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753821" y="2623428"/>
            <a:ext cx="6919912" cy="16557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6794133" y="0"/>
            <a:ext cx="1879600" cy="1041400"/>
          </a:xfrm>
          <a:prstGeom prst="rect">
            <a:avLst/>
          </a:prstGeom>
        </p:spPr>
      </p:pic>
      <p:pic>
        <p:nvPicPr>
          <p:cNvPr id="10" name="Picture 2" descr="D:\#WORK\### работы\##Бекар\буклета NAI Becar\NAI Becar Logo1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6347232"/>
            <a:ext cx="1219200" cy="28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5947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:\#WORK\### работы\##Бекар\Переверстка NAI Becar\1Презентация\red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62753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80292" y="520402"/>
            <a:ext cx="4734631" cy="11079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sz="3600" dirty="0">
              <a:solidFill>
                <a:srgbClr val="D03237"/>
              </a:solidFill>
              <a:latin typeface="Centennial LT Std 45 Light"/>
              <a:cs typeface="Centennial LT Std 45 Light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753821" y="2623428"/>
            <a:ext cx="6919912" cy="16557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2" descr="D:\#WORK\### работы\##Бекар\буклета NAI Becar\NAI Becar Logo1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6347232"/>
            <a:ext cx="1219200" cy="28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7512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#WORK\### работы\##Бекар\Переверстка NAI Becar\1Презентация\ser2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62753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49211" y="238591"/>
            <a:ext cx="8902700" cy="6019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6794133" y="0"/>
            <a:ext cx="1879600" cy="104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35879" y="124911"/>
            <a:ext cx="1747057" cy="738664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24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err="1" smtClean="0"/>
              <a:t>Rolum</a:t>
            </a:r>
            <a:r>
              <a:rPr lang="en-US" dirty="0" smtClean="0"/>
              <a:t> </a:t>
            </a:r>
            <a:r>
              <a:rPr lang="en-US" dirty="0" err="1" smtClean="0"/>
              <a:t>Expedtolo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5876" y="863575"/>
            <a:ext cx="6827837" cy="2087562"/>
          </a:xfrm>
        </p:spPr>
        <p:txBody>
          <a:bodyPr/>
          <a:lstStyle>
            <a:lvl1pPr marL="0" indent="0">
              <a:buNone/>
              <a:defRPr sz="28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36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Ris</a:t>
            </a:r>
            <a: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</a:t>
            </a:r>
            <a:r>
              <a:rPr lang="en-US" sz="36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moluptatur</a:t>
            </a:r>
            <a: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, </a:t>
            </a:r>
            <a:b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</a:br>
            <a:r>
              <a:rPr lang="en-US" sz="36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sitateimin</a:t>
            </a:r>
            <a: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</a:t>
            </a:r>
            <a:r>
              <a:rPr lang="en-US" sz="36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oreped</a:t>
            </a:r>
            <a: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</a:t>
            </a:r>
            <a:b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</a:br>
            <a:r>
              <a:rPr lang="en-US" sz="36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magnis</a:t>
            </a:r>
            <a: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</a:t>
            </a:r>
            <a:r>
              <a:rPr lang="en-US" sz="36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verepr</a:t>
            </a:r>
            <a: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.</a:t>
            </a:r>
            <a:endParaRPr lang="en-US" sz="3600" dirty="0">
              <a:solidFill>
                <a:srgbClr val="D03237"/>
              </a:solidFill>
              <a:latin typeface="Centennial LT Std 45 Light"/>
              <a:cs typeface="Centennial LT Std 45 Light"/>
            </a:endParaRP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63575" y="3494088"/>
            <a:ext cx="3815498" cy="2316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4832196" y="3494088"/>
            <a:ext cx="3946642" cy="2316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Chart Placeholder 3"/>
          <p:cNvSpPr>
            <a:spLocks noGrp="1"/>
          </p:cNvSpPr>
          <p:nvPr>
            <p:ph type="chart" sz="quarter" idx="13"/>
          </p:nvPr>
        </p:nvSpPr>
        <p:spPr>
          <a:xfrm>
            <a:off x="4832196" y="1381551"/>
            <a:ext cx="3946642" cy="181513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Picture 2" descr="D:\#WORK\### работы\##Бекар\буклета NAI Becar\NAI Becar Logo1.pn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600" y="6347232"/>
            <a:ext cx="1219200" cy="28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9058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#WORK\### работы\##Бекар\Переверстка NAI Becar\1Презентация\ser2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62753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49211" y="238591"/>
            <a:ext cx="8902700" cy="60198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5876" y="863575"/>
            <a:ext cx="6827837" cy="2087562"/>
          </a:xfrm>
        </p:spPr>
        <p:txBody>
          <a:bodyPr/>
          <a:lstStyle>
            <a:lvl1pPr marL="0" indent="0">
              <a:buNone/>
              <a:defRPr sz="28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36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Ris</a:t>
            </a:r>
            <a: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</a:t>
            </a:r>
            <a:r>
              <a:rPr lang="en-US" sz="36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moluptatur</a:t>
            </a:r>
            <a: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, </a:t>
            </a:r>
            <a:b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</a:br>
            <a:r>
              <a:rPr lang="en-US" sz="36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sitateimin</a:t>
            </a:r>
            <a: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</a:t>
            </a:r>
            <a:r>
              <a:rPr lang="en-US" sz="36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oreped</a:t>
            </a:r>
            <a: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</a:t>
            </a:r>
            <a:b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</a:br>
            <a:r>
              <a:rPr lang="en-US" sz="36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magnis</a:t>
            </a:r>
            <a: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</a:t>
            </a:r>
            <a:r>
              <a:rPr lang="en-US" sz="36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verepr</a:t>
            </a:r>
            <a: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.</a:t>
            </a:r>
            <a:endParaRPr lang="en-US" sz="3600" dirty="0">
              <a:solidFill>
                <a:srgbClr val="D03237"/>
              </a:solidFill>
              <a:latin typeface="Centennial LT Std 45 Light"/>
              <a:cs typeface="Centennial LT Std 45 Light"/>
            </a:endParaRP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63575" y="3494088"/>
            <a:ext cx="3815498" cy="2316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4832196" y="3494088"/>
            <a:ext cx="3946642" cy="2316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Chart Placeholder 3"/>
          <p:cNvSpPr>
            <a:spLocks noGrp="1"/>
          </p:cNvSpPr>
          <p:nvPr>
            <p:ph type="chart" sz="quarter" idx="13"/>
          </p:nvPr>
        </p:nvSpPr>
        <p:spPr>
          <a:xfrm>
            <a:off x="4832196" y="1381551"/>
            <a:ext cx="3946642" cy="181513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Picture 2" descr="D:\#WORK\### работы\##Бекар\буклета NAI Becar\NAI Becar Logo1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6347232"/>
            <a:ext cx="1219200" cy="28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9058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249211" y="6354121"/>
            <a:ext cx="1168400" cy="279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930400" y="2527300"/>
            <a:ext cx="5283200" cy="1790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6794133" y="0"/>
            <a:ext cx="1879600" cy="104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35879" y="124911"/>
            <a:ext cx="1747057" cy="738664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24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err="1" smtClean="0"/>
              <a:t>Rolum</a:t>
            </a:r>
            <a:r>
              <a:rPr lang="en-US" dirty="0" smtClean="0"/>
              <a:t> </a:t>
            </a:r>
            <a:r>
              <a:rPr lang="en-US" dirty="0" err="1" smtClean="0"/>
              <a:t>Expedtolo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161827" y="2868689"/>
            <a:ext cx="6827837" cy="20875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11" name="Picture 5" descr="D:\#WORK\### работы\##Бекар\буклета NAI Becar\NAI Becar Logo.pn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600" y="6324600"/>
            <a:ext cx="1234737" cy="28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:\#WORK\### работы\##Бекар\Переверстка NAI Becar\1Презентация\podl5.jpg"/>
          <p:cNvPicPr>
            <a:picLocks noChangeAspect="1" noChangeArrowheads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3249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#WORK\### работы\##Бекар\Переверстка NAI Becar\1Презентация\podl5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49211" y="6354121"/>
            <a:ext cx="1168400" cy="279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1930400" y="2527300"/>
            <a:ext cx="5283200" cy="17907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161827" y="2868689"/>
            <a:ext cx="6827837" cy="20875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11" name="Picture 5" descr="D:\#WORK\### работы\##Бекар\буклета NAI Becar\NAI Becar Logo.pn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600" y="6324600"/>
            <a:ext cx="1234737" cy="28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324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41300" y="198527"/>
            <a:ext cx="8902700" cy="59817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6794133" y="0"/>
            <a:ext cx="1879600" cy="104140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6935879" y="124911"/>
            <a:ext cx="1747057" cy="738664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24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err="1" smtClean="0"/>
              <a:t>Rolum</a:t>
            </a:r>
            <a:r>
              <a:rPr lang="en-US" dirty="0" smtClean="0"/>
              <a:t> </a:t>
            </a:r>
            <a:r>
              <a:rPr lang="en-US" dirty="0" err="1" smtClean="0"/>
              <a:t>Expedtolo</a:t>
            </a:r>
            <a:endParaRPr lang="en-US" dirty="0"/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2779713" y="3717925"/>
            <a:ext cx="1692275" cy="569913"/>
          </a:xfrm>
        </p:spPr>
        <p:txBody>
          <a:bodyPr/>
          <a:lstStyle>
            <a:lvl1pPr marL="0" indent="0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Firstname</a:t>
            </a:r>
            <a:endParaRPr lang="en-US" dirty="0" smtClean="0"/>
          </a:p>
          <a:p>
            <a:pPr lvl="0"/>
            <a:r>
              <a:rPr lang="en-US" dirty="0" err="1" smtClean="0"/>
              <a:t>McLastname</a:t>
            </a:r>
            <a:endParaRPr lang="en-US" dirty="0"/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2779713" y="4508500"/>
            <a:ext cx="1692275" cy="617538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Title, Company</a:t>
            </a:r>
            <a:endParaRPr lang="en-US" dirty="0"/>
          </a:p>
        </p:txBody>
      </p:sp>
      <p:sp>
        <p:nvSpPr>
          <p:cNvPr id="25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69900" y="1878013"/>
            <a:ext cx="2143125" cy="332105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6990661" y="3717925"/>
            <a:ext cx="1692275" cy="569913"/>
          </a:xfrm>
        </p:spPr>
        <p:txBody>
          <a:bodyPr/>
          <a:lstStyle>
            <a:lvl1pPr marL="0" indent="0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Firstname</a:t>
            </a:r>
            <a:endParaRPr lang="en-US" dirty="0" smtClean="0"/>
          </a:p>
          <a:p>
            <a:pPr lvl="0"/>
            <a:r>
              <a:rPr lang="en-US" dirty="0" err="1" smtClean="0"/>
              <a:t>McLastname</a:t>
            </a:r>
            <a:endParaRPr lang="en-US" dirty="0"/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6990661" y="4508500"/>
            <a:ext cx="1692275" cy="617538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Title, Company</a:t>
            </a:r>
            <a:endParaRPr lang="en-US" dirty="0"/>
          </a:p>
        </p:txBody>
      </p:sp>
      <p:sp>
        <p:nvSpPr>
          <p:cNvPr id="28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4680848" y="1878013"/>
            <a:ext cx="2143125" cy="332105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3" name="Picture 2" descr="D:\#WORK\### работы\##Бекар\буклета NAI Becar\NAI Becar Logo1.pn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600" y="6347232"/>
            <a:ext cx="1219200" cy="28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765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3" name="Picture 16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17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41300" y="198527"/>
            <a:ext cx="8902700" cy="5981700"/>
          </a:xfrm>
          <a:prstGeom prst="rect">
            <a:avLst/>
          </a:prstGeom>
        </p:spPr>
      </p:pic>
      <p:sp>
        <p:nvSpPr>
          <p:cNvPr id="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2779713" y="3717925"/>
            <a:ext cx="1692275" cy="569913"/>
          </a:xfrm>
        </p:spPr>
        <p:txBody>
          <a:bodyPr/>
          <a:lstStyle>
            <a:lvl1pPr marL="0" indent="0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Firstname</a:t>
            </a:r>
            <a:endParaRPr lang="en-US" dirty="0" smtClean="0"/>
          </a:p>
          <a:p>
            <a:pPr lvl="0"/>
            <a:r>
              <a:rPr lang="en-US" dirty="0" err="1" smtClean="0"/>
              <a:t>McLastname</a:t>
            </a:r>
            <a:endParaRPr lang="en-US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2779713" y="4508500"/>
            <a:ext cx="1692275" cy="617538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Title, Company</a:t>
            </a:r>
            <a:endParaRPr lang="en-US" dirty="0"/>
          </a:p>
        </p:txBody>
      </p:sp>
      <p:sp>
        <p:nvSpPr>
          <p:cNvPr id="9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69900" y="1878013"/>
            <a:ext cx="2143125" cy="332105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6990661" y="3717925"/>
            <a:ext cx="1692275" cy="569913"/>
          </a:xfrm>
        </p:spPr>
        <p:txBody>
          <a:bodyPr/>
          <a:lstStyle>
            <a:lvl1pPr marL="0" indent="0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 smtClean="0"/>
              <a:t>Firstname</a:t>
            </a:r>
            <a:endParaRPr lang="en-US" dirty="0" smtClean="0"/>
          </a:p>
          <a:p>
            <a:pPr lvl="0"/>
            <a:r>
              <a:rPr lang="en-US" dirty="0" err="1" smtClean="0"/>
              <a:t>McLastname</a:t>
            </a:r>
            <a:endParaRPr lang="en-US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6990661" y="4508500"/>
            <a:ext cx="1692275" cy="617538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Title, Company</a:t>
            </a:r>
            <a:endParaRPr lang="en-US" dirty="0"/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4680848" y="1878013"/>
            <a:ext cx="2143125" cy="332105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3" name="Picture 2" descr="D:\#WORK\### работы\##Бекар\буклета NAI Becar\NAI Becar Logo1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6347232"/>
            <a:ext cx="1219200" cy="28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D:\#WORK\### работы\##Бекар\Переверстка NAI Becar\1Презентация\ser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62753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41300" y="198527"/>
            <a:ext cx="8902700" cy="5981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6794133" y="0"/>
            <a:ext cx="1879600" cy="104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35879" y="124911"/>
            <a:ext cx="1747057" cy="738664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24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err="1" smtClean="0"/>
              <a:t>Rolum</a:t>
            </a:r>
            <a:r>
              <a:rPr lang="en-US" dirty="0" smtClean="0"/>
              <a:t> </a:t>
            </a:r>
            <a:r>
              <a:rPr lang="en-US" dirty="0" err="1" smtClean="0"/>
              <a:t>Expedtolo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rgbClr val="D03237"/>
                </a:solidFill>
                <a:latin typeface="HelveticaNeueLT Std Med"/>
                <a:cs typeface="HelveticaNeueLT Std Med"/>
              </a:rPr>
              <a:t>	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Rupture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vestotas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itionsequo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,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Itatibus</a:t>
            </a:r>
            <a:endParaRPr lang="en-US" sz="2800" dirty="0" smtClean="0">
              <a:solidFill>
                <a:srgbClr val="D03237"/>
              </a:solidFill>
              <a:latin typeface="Centennial LT Std 45 Light"/>
              <a:cs typeface="Centennial LT Std 45 Light"/>
            </a:endParaRPr>
          </a:p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	Odis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exeumea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vere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voluptae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volor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, SITINCT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Qui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doloresed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maio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,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Itatibus</a:t>
            </a:r>
            <a:endParaRPr lang="en-US" sz="2800" dirty="0" smtClean="0">
              <a:solidFill>
                <a:srgbClr val="D03237"/>
              </a:solidFill>
              <a:latin typeface="Centennial LT Std 45 Light"/>
              <a:cs typeface="Centennial LT Std 45 Light"/>
            </a:endParaRPr>
          </a:p>
          <a:p>
            <a:pPr>
              <a:lnSpc>
                <a:spcPct val="200000"/>
              </a:lnSpc>
            </a:pP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Beatemperit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consequia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,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Itatibus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SITINCT</a:t>
            </a:r>
          </a:p>
        </p:txBody>
      </p:sp>
      <p:pic>
        <p:nvPicPr>
          <p:cNvPr id="11" name="Picture 5" descr="D:\#WORK\### работы\##Бекар\буклета NAI Becar\NAI Becar Logo.pn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600" y="6324600"/>
            <a:ext cx="1234737" cy="28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0718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#WORK\### работы\##Бекар\Переверстка NAI Becar\1Презентация\ser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62753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41300" y="198527"/>
            <a:ext cx="8902700" cy="59817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rgbClr val="D03237"/>
                </a:solidFill>
                <a:latin typeface="HelveticaNeueLT Std Med"/>
                <a:cs typeface="HelveticaNeueLT Std Med"/>
              </a:rPr>
              <a:t>	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Rupture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vestotas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itionsequo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,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Itatibus</a:t>
            </a:r>
            <a:endParaRPr lang="en-US" sz="2800" dirty="0" smtClean="0">
              <a:solidFill>
                <a:srgbClr val="D03237"/>
              </a:solidFill>
              <a:latin typeface="Centennial LT Std 45 Light"/>
              <a:cs typeface="Centennial LT Std 45 Light"/>
            </a:endParaRPr>
          </a:p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	Odis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exeumea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vere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voluptae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volor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, SITINCT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Qui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doloresed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maio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,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Itatibus</a:t>
            </a:r>
            <a:endParaRPr lang="en-US" sz="2800" dirty="0" smtClean="0">
              <a:solidFill>
                <a:srgbClr val="D03237"/>
              </a:solidFill>
              <a:latin typeface="Centennial LT Std 45 Light"/>
              <a:cs typeface="Centennial LT Std 45 Light"/>
            </a:endParaRPr>
          </a:p>
          <a:p>
            <a:pPr>
              <a:lnSpc>
                <a:spcPct val="200000"/>
              </a:lnSpc>
            </a:pP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Beatemperit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consequia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, </a:t>
            </a:r>
            <a:r>
              <a:rPr lang="en-US" sz="2800" dirty="0" err="1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Itatibus</a:t>
            </a:r>
            <a:r>
              <a:rPr lang="en-US" sz="28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 SITINCT</a:t>
            </a:r>
          </a:p>
        </p:txBody>
      </p:sp>
      <p:pic>
        <p:nvPicPr>
          <p:cNvPr id="11" name="Picture 5" descr="D:\#WORK\### работы\##Бекар\буклета NAI Becar\NAI Becar Logo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6324600"/>
            <a:ext cx="1234737" cy="28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0718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#WORK\### работы\##Бекар\Переверстка NAI Becar\1Презентация\podl4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2" cy="6019800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26733" y="2108200"/>
            <a:ext cx="7747000" cy="2628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6794133" y="0"/>
            <a:ext cx="1879600" cy="104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35879" y="124911"/>
            <a:ext cx="1747057" cy="738664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24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err="1" smtClean="0"/>
              <a:t>Rolum</a:t>
            </a:r>
            <a:r>
              <a:rPr lang="en-US" dirty="0" smtClean="0"/>
              <a:t> </a:t>
            </a:r>
            <a:r>
              <a:rPr lang="en-US" dirty="0" err="1" smtClean="0"/>
              <a:t>Expedtolo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57339" y="2329714"/>
            <a:ext cx="6827837" cy="20875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8" name="Picture 5" descr="D:\#WORK\### работы\##Бекар\буклета NAI Becar\NAI Becar Logo.pn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600" y="6324600"/>
            <a:ext cx="1234737" cy="28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5547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#WORK\### работы\##Бекар\Переверстка NAI Becar\1Презентация\podl4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2" cy="6019800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26733" y="2108200"/>
            <a:ext cx="7747000" cy="26289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57339" y="2329714"/>
            <a:ext cx="6827837" cy="20875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8" name="Picture 5" descr="D:\#WORK\### работы\##Бекар\буклета NAI Becar\NAI Becar Logo.pn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6324600"/>
            <a:ext cx="1234737" cy="28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5547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#WORK\### работы\##Бекар\Переверстка NAI Becar\1Презентация\ser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6275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0292" y="313804"/>
            <a:ext cx="4734631" cy="1661994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2400"/>
            </a:lvl1pPr>
          </a:lstStyle>
          <a:p>
            <a: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Click to edit</a:t>
            </a:r>
            <a:b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</a:br>
            <a: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Master Text</a:t>
            </a:r>
            <a:b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</a:br>
            <a: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Styles</a:t>
            </a:r>
            <a:endParaRPr lang="en-US" sz="3600" dirty="0">
              <a:solidFill>
                <a:srgbClr val="D03237"/>
              </a:solidFill>
              <a:latin typeface="Centennial LT Std 45 Light"/>
              <a:cs typeface="Centennial LT Std 45 Ligh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753821" y="2623428"/>
            <a:ext cx="6919912" cy="16557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5" descr="D:\#WORK\### работы\##Бекар\буклета NAI Becar\NAI Becar Logo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6324600"/>
            <a:ext cx="1234737" cy="28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6794133" y="0"/>
            <a:ext cx="18796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4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#WORK\### работы\##Бекар\Переверстка NAI Becar\1Презентация\ser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6275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0292" y="313804"/>
            <a:ext cx="4734631" cy="1661994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2400"/>
            </a:lvl1pPr>
          </a:lstStyle>
          <a:p>
            <a: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Click to edit</a:t>
            </a:r>
            <a:b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</a:br>
            <a: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Master Text</a:t>
            </a:r>
            <a:b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</a:br>
            <a: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Styles</a:t>
            </a:r>
            <a:endParaRPr lang="en-US" sz="3600" dirty="0">
              <a:solidFill>
                <a:srgbClr val="D03237"/>
              </a:solidFill>
              <a:latin typeface="Centennial LT Std 45 Light"/>
              <a:cs typeface="Centennial LT Std 45 Ligh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753821" y="2623428"/>
            <a:ext cx="6919912" cy="16557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5" descr="D:\#WORK\### работы\##Бекар\буклета NAI Becar\NAI Becar Logo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6324600"/>
            <a:ext cx="1234737" cy="28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611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998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sz="3600" dirty="0" smtClean="0">
                <a:solidFill>
                  <a:srgbClr val="D03237"/>
                </a:solidFill>
                <a:latin typeface="Centennial LT Std 45 Light"/>
                <a:cs typeface="Centennial LT Std 45 Light"/>
              </a:rPr>
              <a:t>Click To Edit Master Text Styles</a:t>
            </a:r>
            <a:endParaRPr lang="en-US" sz="3600" dirty="0">
              <a:solidFill>
                <a:srgbClr val="D03237"/>
              </a:solidFill>
              <a:latin typeface="Centennial LT Std 45 Light"/>
              <a:cs typeface="Centennial LT Std 45 Ligh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145270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00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4400" b="0" i="0" kern="1200" baseline="0">
          <a:ln>
            <a:noFill/>
          </a:ln>
          <a:solidFill>
            <a:srgbClr val="D03237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6D7276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6D7276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rgbClr val="6D7276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rgbClr val="6D7276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6D7276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75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5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Centennial LT Std 45 Light"/>
          <a:ea typeface="+mj-ea"/>
          <a:cs typeface="Centennial LT Std 45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6D7276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6D7276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rgbClr val="6D7276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rgbClr val="6D7276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6D7276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65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6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Centennial LT Std 45 Light"/>
          <a:ea typeface="+mj-ea"/>
          <a:cs typeface="Centennial LT Std 45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AF2D37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AF2D37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AF2D37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AF2D37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AF2D37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7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Centennial LT Std 45 Light"/>
          <a:ea typeface="+mj-ea"/>
          <a:cs typeface="Centennial LT Std 45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AF2D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AF2D37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rgbClr val="AF2D37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rgbClr val="AF2D37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b="0" i="0" kern="1200">
          <a:solidFill>
            <a:srgbClr val="AF2D37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1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rgbClr val="D03237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6D7276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6D7276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6D7276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6D7276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6D7276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81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rgbClr val="FFFFFF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FFFFF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FFFFF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FFFFF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FFFFF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FFFFF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65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8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Centennial LT Std 45 Light"/>
          <a:ea typeface="+mj-ea"/>
          <a:cs typeface="Centennial LT Std 45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D03237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D03237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rgbClr val="D03237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rgbClr val="D03237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b="0" i="0" kern="1200">
          <a:solidFill>
            <a:srgbClr val="D03237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35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Centennial LT Std 45 Light"/>
          <a:ea typeface="+mj-ea"/>
          <a:cs typeface="Centennial LT Std 45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5400" b="0" i="0" kern="1200">
          <a:solidFill>
            <a:srgbClr val="6D7276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AF2D37"/>
          </a:solidFill>
          <a:latin typeface="HelveticaNeueLT Std"/>
          <a:ea typeface="+mn-ea"/>
          <a:cs typeface="HelveticaNeueLT St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rgbClr val="AF2D37"/>
          </a:solidFill>
          <a:latin typeface="HelveticaNeueLT Std"/>
          <a:ea typeface="+mn-ea"/>
          <a:cs typeface="HelveticaNeueLT St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rgbClr val="AF2D37"/>
          </a:solidFill>
          <a:latin typeface="HelveticaNeueLT Std"/>
          <a:ea typeface="+mn-ea"/>
          <a:cs typeface="HelveticaNeueLT St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b="0" i="0" kern="1200">
          <a:solidFill>
            <a:srgbClr val="AF2D37"/>
          </a:solidFill>
          <a:latin typeface="HelveticaNeueLT Std"/>
          <a:ea typeface="+mn-ea"/>
          <a:cs typeface="HelveticaNeueLT St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nfrastructure.naibecar.com/" TargetMode="External"/><Relationship Id="rId2" Type="http://schemas.openxmlformats.org/officeDocument/2006/relationships/hyperlink" Target="mailto:k.korolev@naibecar.com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6200" y="762000"/>
            <a:ext cx="6773000" cy="1477328"/>
          </a:xfrm>
        </p:spPr>
        <p:txBody>
          <a:bodyPr/>
          <a:lstStyle/>
          <a:p>
            <a:r>
              <a:rPr lang="ru-RU" sz="3200" dirty="0" smtClean="0"/>
              <a:t>Организационно-правовые модели реализации проектов ТПУ на базе ГУП «Московский метрополитен»</a:t>
            </a:r>
            <a:endParaRPr lang="en-US" sz="32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438400" y="2438400"/>
            <a:ext cx="6400800" cy="615553"/>
          </a:xfrm>
        </p:spPr>
        <p:txBody>
          <a:bodyPr/>
          <a:lstStyle/>
          <a:p>
            <a:pPr algn="r"/>
            <a:r>
              <a:rPr lang="ru-RU" dirty="0" smtClean="0"/>
              <a:t>Константин Королев, директор департамента стратегического консалтинга </a:t>
            </a:r>
            <a:r>
              <a:rPr lang="en-US" dirty="0" smtClean="0"/>
              <a:t>NAI </a:t>
            </a:r>
            <a:r>
              <a:rPr lang="en-US" dirty="0" err="1" smtClean="0"/>
              <a:t>Becar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35879" y="124911"/>
            <a:ext cx="1747057" cy="307777"/>
          </a:xfrm>
        </p:spPr>
        <p:txBody>
          <a:bodyPr/>
          <a:lstStyle/>
          <a:p>
            <a:r>
              <a:rPr lang="ru-RU" sz="2000" dirty="0" smtClean="0"/>
              <a:t>Предпосылки</a:t>
            </a:r>
            <a:endParaRPr lang="en-US" sz="2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33401" y="1219201"/>
            <a:ext cx="6172200" cy="467568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ГУП «Московский Метрополитен» (ГУП ММ) – один из ответственных исполнителей в программе создания ТПУ в Москве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Перечень объектов и их возможный состав ограничены Постановлением Правительства Москвы №413 ПП от 06.09.2011г. </a:t>
            </a:r>
            <a:r>
              <a:rPr lang="ru-RU" sz="1600" dirty="0"/>
              <a:t>с</a:t>
            </a:r>
            <a:r>
              <a:rPr lang="ru-RU" sz="1600" dirty="0" smtClean="0"/>
              <a:t> изменениями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Порядок реализации проектов ТПУ в целом регламентируется градостроительным и земельным законодательствами и в общем случае реализация ТПУ – предмет проведения конкурсных процедур городом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Возникает риск несоответствия результатов реализации проекта ожиданиям как публичной, так и коммерческой стороны. Кроме того, есть риск не реализации проекта. Фактически, ТПУ схожи с венчурными проектами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Более контролируемый процесс – реализация проекта ответственным исполнителем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У ГУП ММ в данной роли на данный момент есть три основных варианта реализации проектов ТПУ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35879" y="124911"/>
            <a:ext cx="1747057" cy="615553"/>
          </a:xfrm>
        </p:spPr>
        <p:txBody>
          <a:bodyPr/>
          <a:lstStyle/>
          <a:p>
            <a:r>
              <a:rPr lang="ru-RU" sz="2000" dirty="0" smtClean="0"/>
              <a:t>1. Масштабный </a:t>
            </a:r>
            <a:r>
              <a:rPr lang="ru-RU" sz="2000" dirty="0" err="1" smtClean="0"/>
              <a:t>инвест</a:t>
            </a:r>
            <a:r>
              <a:rPr lang="ru-RU" sz="2000" dirty="0" smtClean="0"/>
              <a:t>. проект</a:t>
            </a:r>
            <a:endParaRPr lang="en-US" sz="2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33401" y="1219201"/>
            <a:ext cx="6172200" cy="467568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Определение ТПУ являющимся масштабным инвестиционным проектом с передачей земельных участков для реализации проекта ГУП ММ.</a:t>
            </a:r>
          </a:p>
          <a:p>
            <a:r>
              <a:rPr lang="ru-RU" sz="1800" dirty="0" smtClean="0"/>
              <a:t>Для этого потребуется ряд законодательных мер: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Принятие Закона г. Москвы, устанавливающего критерии признания масштабными инвестиционных проектов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Принятие Распоряжения мэра г. Москвы об отнесении ТПУ к масштабным инвестиционным проектам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Изменение 413-ПП в части указания в составе ТПУ полного перечня входящих в него объектов</a:t>
            </a:r>
          </a:p>
        </p:txBody>
      </p:sp>
    </p:spTree>
    <p:extLst>
      <p:ext uri="{BB962C8B-B14F-4D97-AF65-F5344CB8AC3E}">
        <p14:creationId xmlns:p14="http://schemas.microsoft.com/office/powerpoint/2010/main" val="3603053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35879" y="124911"/>
            <a:ext cx="1747057" cy="307777"/>
          </a:xfrm>
        </p:spPr>
        <p:txBody>
          <a:bodyPr/>
          <a:lstStyle/>
          <a:p>
            <a:r>
              <a:rPr lang="ru-RU" sz="2000" dirty="0" smtClean="0"/>
              <a:t>2. Изъятие ЗУ</a:t>
            </a:r>
            <a:endParaRPr lang="en-US" sz="2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33401" y="1219201"/>
            <a:ext cx="6172200" cy="467568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Со вступлением в силу 1 апреля 2015 года Федерального Закона от 31.12.2014г. №499-ФЗ, ГУП ММ получает возможность изъятия земельных участков под строительство объектов транспорта регионального значения.</a:t>
            </a:r>
          </a:p>
          <a:p>
            <a:r>
              <a:rPr lang="ru-RU" sz="1800" dirty="0" smtClean="0"/>
              <a:t>Данный подход потребует только одного изменения в законодательстве: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Добавление в 413-ПП к определению ТПУ термина «объект транспорта регионального значения» и указания в составе ТПУ полного перечня входящих в него объектов.</a:t>
            </a:r>
          </a:p>
          <a:p>
            <a:r>
              <a:rPr lang="ru-RU" sz="1800" b="1" dirty="0" smtClean="0"/>
              <a:t>Данный вариант является актуальным только при изъятии прав на земельные участки у третьих лиц</a:t>
            </a:r>
          </a:p>
        </p:txBody>
      </p:sp>
    </p:spTree>
    <p:extLst>
      <p:ext uri="{BB962C8B-B14F-4D97-AF65-F5344CB8AC3E}">
        <p14:creationId xmlns:p14="http://schemas.microsoft.com/office/powerpoint/2010/main" val="3089891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35879" y="124911"/>
            <a:ext cx="1747057" cy="615553"/>
          </a:xfrm>
        </p:spPr>
        <p:txBody>
          <a:bodyPr/>
          <a:lstStyle/>
          <a:p>
            <a:r>
              <a:rPr lang="ru-RU" sz="2000" dirty="0" smtClean="0"/>
              <a:t>3. Уставные цели</a:t>
            </a:r>
            <a:endParaRPr lang="en-US" sz="2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33401" y="1219201"/>
            <a:ext cx="6172200" cy="467568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 случае, если г. Москва самостоятельно сформирует земельные участки без обременений под ТПУ, они могут быть переданы ГУП ММ под уставные цели.</a:t>
            </a:r>
          </a:p>
          <a:p>
            <a:r>
              <a:rPr lang="ru-RU" sz="1800" dirty="0" smtClean="0"/>
              <a:t>Данный подход потребует следующих законодательных действий: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Изменение Устава ГУП ММ в части добавления нового вида деятельности (утв. Постановлением Правительства Москвы от 15.09.1992г. №748)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Изменение 413-ПП в части указания в составе ТПУ полного перечня входящих в него объектов</a:t>
            </a:r>
          </a:p>
        </p:txBody>
      </p:sp>
    </p:spTree>
    <p:extLst>
      <p:ext uri="{BB962C8B-B14F-4D97-AF65-F5344CB8AC3E}">
        <p14:creationId xmlns:p14="http://schemas.microsoft.com/office/powerpoint/2010/main" val="1514096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35879" y="124911"/>
            <a:ext cx="1747057" cy="307777"/>
          </a:xfrm>
        </p:spPr>
        <p:txBody>
          <a:bodyPr/>
          <a:lstStyle/>
          <a:p>
            <a:r>
              <a:rPr lang="ru-RU" sz="2000" dirty="0" smtClean="0"/>
              <a:t>Что дальше?</a:t>
            </a:r>
            <a:endParaRPr lang="en-US" sz="2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33401" y="1219201"/>
            <a:ext cx="6172200" cy="467568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 итоге реализации одного из перечисленных сценариев, права на земельный участок для создания ТПУ переданы ГУП ММ. </a:t>
            </a:r>
          </a:p>
          <a:p>
            <a:r>
              <a:rPr lang="ru-RU" sz="1800" dirty="0" smtClean="0"/>
              <a:t>Несмотря на ограниченность </a:t>
            </a:r>
            <a:r>
              <a:rPr lang="ru-RU" sz="1800" dirty="0" err="1" smtClean="0"/>
              <a:t>ГУПа</a:t>
            </a:r>
            <a:r>
              <a:rPr lang="ru-RU" sz="1800" dirty="0"/>
              <a:t> </a:t>
            </a:r>
            <a:r>
              <a:rPr lang="ru-RU" sz="1800" dirty="0" smtClean="0"/>
              <a:t>в части отчуждения прав на ЗУ и объекты, для города это комфортный инструмент быстрой реализации проектов ТПУ.</a:t>
            </a:r>
            <a:endParaRPr lang="ru-RU" sz="1800" dirty="0"/>
          </a:p>
          <a:p>
            <a:r>
              <a:rPr lang="ru-RU" sz="1800" dirty="0" smtClean="0"/>
              <a:t>Далее происходит следующее: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ГУП ММ вносит в Положение о закупках изменения, позволяющие заключать долгосрочные инвестиционные соглашения (ДИС)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ГУП ММ проводит конкурс в соответствии с 223-ФЗ и Положением о закупках на право заключения ДИС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В рамках одного ДИС инвестором производится проектирование и строительство объектов ТПУ.</a:t>
            </a:r>
          </a:p>
        </p:txBody>
      </p:sp>
    </p:spTree>
    <p:extLst>
      <p:ext uri="{BB962C8B-B14F-4D97-AF65-F5344CB8AC3E}">
        <p14:creationId xmlns:p14="http://schemas.microsoft.com/office/powerpoint/2010/main" val="121581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35879" y="124911"/>
            <a:ext cx="1747057" cy="307777"/>
          </a:xfrm>
        </p:spPr>
        <p:txBody>
          <a:bodyPr/>
          <a:lstStyle/>
          <a:p>
            <a:r>
              <a:rPr lang="ru-RU" sz="2000" dirty="0" smtClean="0"/>
              <a:t>Структура ДИС</a:t>
            </a:r>
            <a:endParaRPr lang="en-US" sz="2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33401" y="1219201"/>
            <a:ext cx="6172200" cy="467568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 зависимости от типа инвестора, структуры объекта и сценария формирования земельных участков под ТПУ, структура ДИС может принимать различные формы, в том числе: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Договор простого товарищества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Договор подряда с элементами договора купли-продажи будущей вещи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Договор займа с элементами договора купли-продажи будущей вещи</a:t>
            </a:r>
          </a:p>
          <a:p>
            <a:endParaRPr lang="ru-RU" sz="1800" dirty="0" smtClean="0"/>
          </a:p>
          <a:p>
            <a:r>
              <a:rPr lang="ru-RU" sz="1800" dirty="0" smtClean="0"/>
              <a:t>Самый насущный для инвестора вопрос – гарантии: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Требования заключенного договора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Возможность предоставления ГУП ММ дополнительного обеспечения в момент получения разрешения на строительство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169440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057401" y="2667000"/>
            <a:ext cx="5029200" cy="1600199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/>
              <a:t>Благодарю за внимание!</a:t>
            </a:r>
          </a:p>
          <a:p>
            <a:pPr algn="ctr"/>
            <a:r>
              <a:rPr lang="ru-RU" sz="1600" dirty="0" smtClean="0"/>
              <a:t>Константин Королёв </a:t>
            </a:r>
          </a:p>
          <a:p>
            <a:pPr algn="ctr"/>
            <a:r>
              <a:rPr lang="en-US" sz="1600" dirty="0" smtClean="0">
                <a:hlinkClick r:id="rId2"/>
              </a:rPr>
              <a:t>k.korolev@naibecar.com</a:t>
            </a:r>
            <a:r>
              <a:rPr lang="ru-RU" sz="1600" dirty="0" smtClean="0"/>
              <a:t> </a:t>
            </a:r>
          </a:p>
          <a:p>
            <a:pPr algn="ctr"/>
            <a:r>
              <a:rPr lang="en-US" sz="1600" dirty="0" smtClean="0"/>
              <a:t>+7 (495) 532 04 32</a:t>
            </a:r>
            <a:r>
              <a:rPr lang="ru-RU" sz="1600" dirty="0" smtClean="0"/>
              <a:t> </a:t>
            </a:r>
            <a:endParaRPr lang="en-US" sz="1600" dirty="0" smtClean="0"/>
          </a:p>
          <a:p>
            <a:pPr algn="ctr"/>
            <a:r>
              <a:rPr lang="en-US" sz="1600" dirty="0" smtClean="0">
                <a:hlinkClick r:id="rId3"/>
              </a:rPr>
              <a:t>infrastructure.naibecar.com</a:t>
            </a:r>
            <a:endParaRPr lang="ru-RU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AI Powerpoint Template_v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95C65E5E5EDD14EAD706E21E93E2973" ma:contentTypeVersion="0" ma:contentTypeDescription="Создание документа." ma:contentTypeScope="" ma:versionID="71d61a821868b4b82d1911169f15f37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B546C7-27B6-43CF-8516-EB33776A51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12F3E7-8884-4AB9-A876-DA0BCED2171F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E227D1C2-7F4A-4F16-963B-919F9D8E86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NAI Powerpoint Template_vF</Template>
  <TotalTime>379</TotalTime>
  <Words>542</Words>
  <Application>Microsoft Office PowerPoint</Application>
  <PresentationFormat>Экран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NAI Powerpoint Template_vF</vt:lpstr>
      <vt:lpstr>Custom Design</vt:lpstr>
      <vt:lpstr>1_Custom Design</vt:lpstr>
      <vt:lpstr>3_Custom Design</vt:lpstr>
      <vt:lpstr>2_Custom Design</vt:lpstr>
      <vt:lpstr>4_Custom Design</vt:lpstr>
      <vt:lpstr>5_Custom Design</vt:lpstr>
      <vt:lpstr>6_Custom Design</vt:lpstr>
      <vt:lpstr>Организационно-правовые модели реализации проектов ТПУ на базе ГУП «Московский метрополитен»</vt:lpstr>
      <vt:lpstr>Предпосылки</vt:lpstr>
      <vt:lpstr>1. Масштабный инвест. проект</vt:lpstr>
      <vt:lpstr>2. Изъятие ЗУ</vt:lpstr>
      <vt:lpstr>3. Уставные цели</vt:lpstr>
      <vt:lpstr>Что дальше?</vt:lpstr>
      <vt:lpstr>Структура ДИС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К. Королев</dc:creator>
  <cp:keywords>КП BestUse Уфа</cp:keywords>
  <cp:lastModifiedBy>Руденко Алла</cp:lastModifiedBy>
  <cp:revision>51</cp:revision>
  <dcterms:created xsi:type="dcterms:W3CDTF">2013-05-16T17:59:51Z</dcterms:created>
  <dcterms:modified xsi:type="dcterms:W3CDTF">2015-03-17T06:52:01Z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0x010100295C65E5E5EDD14EAD706E21E93E2973</vt:lpwstr>
  </property>
</Properties>
</file>